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40" r:id="rId2"/>
  </p:sldMasterIdLst>
  <p:notesMasterIdLst>
    <p:notesMasterId r:id="rId16"/>
  </p:notesMasterIdLst>
  <p:handoutMasterIdLst>
    <p:handoutMasterId r:id="rId17"/>
  </p:handoutMasterIdLst>
  <p:sldIdLst>
    <p:sldId id="278" r:id="rId3"/>
    <p:sldId id="307" r:id="rId4"/>
    <p:sldId id="334" r:id="rId5"/>
    <p:sldId id="339" r:id="rId6"/>
    <p:sldId id="342" r:id="rId7"/>
    <p:sldId id="324" r:id="rId8"/>
    <p:sldId id="327" r:id="rId9"/>
    <p:sldId id="331" r:id="rId10"/>
    <p:sldId id="336" r:id="rId11"/>
    <p:sldId id="328" r:id="rId12"/>
    <p:sldId id="335" r:id="rId13"/>
    <p:sldId id="287" r:id="rId14"/>
    <p:sldId id="302" r:id="rId15"/>
  </p:sldIdLst>
  <p:sldSz cx="9144000" cy="6858000" type="screen4x3"/>
  <p:notesSz cx="10234613" cy="70993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u="sng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u="sng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u="sng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u="sng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36" userDrawn="1">
          <p15:clr>
            <a:srgbClr val="A4A3A4"/>
          </p15:clr>
        </p15:guide>
        <p15:guide id="2" pos="322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a Thomas" initials="MT" lastIdx="15" clrIdx="0">
    <p:extLst>
      <p:ext uri="{19B8F6BF-5375-455C-9EA6-DF929625EA0E}">
        <p15:presenceInfo xmlns:p15="http://schemas.microsoft.com/office/powerpoint/2012/main" userId="Mara Thomas" providerId="None"/>
      </p:ext>
    </p:extLst>
  </p:cmAuthor>
  <p:cmAuthor id="2" name="Mara Thomas" initials="MT [2]" lastIdx="4" clrIdx="1">
    <p:extLst>
      <p:ext uri="{19B8F6BF-5375-455C-9EA6-DF929625EA0E}">
        <p15:presenceInfo xmlns:p15="http://schemas.microsoft.com/office/powerpoint/2012/main" userId="S-1-5-21-114522989-2776103208-3261450221-118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9E0000"/>
    <a:srgbClr val="000000"/>
    <a:srgbClr val="FFFFFF"/>
    <a:srgbClr val="F2F2F2"/>
    <a:srgbClr val="993333"/>
    <a:srgbClr val="8E0000"/>
    <a:srgbClr val="6DCEC3"/>
    <a:srgbClr val="851786"/>
    <a:srgbClr val="FDE1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68" autoAdjust="0"/>
    <p:restoredTop sz="84679" autoAdjust="0"/>
  </p:normalViewPr>
  <p:slideViewPr>
    <p:cSldViewPr showGuides="1">
      <p:cViewPr varScale="1">
        <p:scale>
          <a:sx n="98" d="100"/>
          <a:sy n="98" d="100"/>
        </p:scale>
        <p:origin x="1848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>
        <p:scale>
          <a:sx n="100" d="100"/>
          <a:sy n="100" d="100"/>
        </p:scale>
        <p:origin x="1262" y="-763"/>
      </p:cViewPr>
      <p:guideLst>
        <p:guide orient="horz" pos="2236"/>
        <p:guide pos="32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2" y="1"/>
            <a:ext cx="4433724" cy="35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33" tIns="49516" rIns="99033" bIns="49516" numCol="1" anchor="t" anchorCtr="0" compatLnSpc="1">
            <a:prstTxWarp prst="textNoShape">
              <a:avLst/>
            </a:prstTxWarp>
          </a:bodyPr>
          <a:lstStyle>
            <a:lvl1pPr defTabSz="989600" eaLnBrk="1" hangingPunct="1">
              <a:defRPr sz="1300" u="none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 bwMode="auto">
          <a:xfrm>
            <a:off x="5798500" y="1"/>
            <a:ext cx="4433724" cy="35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33" tIns="49516" rIns="99033" bIns="49516" numCol="1" anchor="t" anchorCtr="0" compatLnSpc="1">
            <a:prstTxWarp prst="textNoShape">
              <a:avLst/>
            </a:prstTxWarp>
          </a:bodyPr>
          <a:lstStyle>
            <a:lvl1pPr algn="r" defTabSz="989600" eaLnBrk="1" hangingPunct="1">
              <a:defRPr sz="1300" u="none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BAA748D-4C2F-44BB-BC31-1184DEAF81B9}" type="datetimeFigureOut">
              <a:rPr lang="de-DE"/>
              <a:pPr>
                <a:defRPr/>
              </a:pPr>
              <a:t>13.09.2022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 bwMode="auto">
          <a:xfrm>
            <a:off x="2" y="6742803"/>
            <a:ext cx="4433724" cy="35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33" tIns="49516" rIns="99033" bIns="49516" numCol="1" anchor="b" anchorCtr="0" compatLnSpc="1">
            <a:prstTxWarp prst="textNoShape">
              <a:avLst/>
            </a:prstTxWarp>
          </a:bodyPr>
          <a:lstStyle>
            <a:lvl1pPr defTabSz="989600" eaLnBrk="1" hangingPunct="1">
              <a:defRPr sz="1300" u="none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 bwMode="auto">
          <a:xfrm>
            <a:off x="5798500" y="6742803"/>
            <a:ext cx="4433724" cy="35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33" tIns="49516" rIns="99033" bIns="49516" numCol="1" anchor="b" anchorCtr="0" compatLnSpc="1">
            <a:prstTxWarp prst="textNoShape">
              <a:avLst/>
            </a:prstTxWarp>
          </a:bodyPr>
          <a:lstStyle>
            <a:lvl1pPr algn="r" defTabSz="988817" eaLnBrk="1" hangingPunct="1">
              <a:defRPr sz="1300" u="none"/>
            </a:lvl1pPr>
          </a:lstStyle>
          <a:p>
            <a:pPr>
              <a:defRPr/>
            </a:pPr>
            <a:fld id="{655ADAE8-5189-4B02-8517-45A2CCDAB6F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2" y="1"/>
            <a:ext cx="4433724" cy="35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33" tIns="49516" rIns="99033" bIns="49516" numCol="1" anchor="t" anchorCtr="0" compatLnSpc="1">
            <a:prstTxWarp prst="textNoShape">
              <a:avLst/>
            </a:prstTxWarp>
          </a:bodyPr>
          <a:lstStyle>
            <a:lvl1pPr defTabSz="989600" eaLnBrk="1" hangingPunct="1">
              <a:defRPr sz="1300" b="0" i="0" u="none">
                <a:latin typeface="Lato Normal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5798500" y="1"/>
            <a:ext cx="4433724" cy="35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33" tIns="49516" rIns="99033" bIns="49516" numCol="1" anchor="t" anchorCtr="0" compatLnSpc="1">
            <a:prstTxWarp prst="textNoShape">
              <a:avLst/>
            </a:prstTxWarp>
          </a:bodyPr>
          <a:lstStyle>
            <a:lvl1pPr algn="r" defTabSz="989600" eaLnBrk="1" hangingPunct="1">
              <a:defRPr sz="1300" b="0" i="0" u="none">
                <a:latin typeface="Lato Normal"/>
                <a:cs typeface="Arial" charset="0"/>
              </a:defRPr>
            </a:lvl1pPr>
          </a:lstStyle>
          <a:p>
            <a:pPr>
              <a:defRPr/>
            </a:pPr>
            <a:fld id="{9D052624-B327-44EA-8B9A-3BE34424E1BB}" type="datetimeFigureOut">
              <a:rPr lang="de-DE" smtClean="0"/>
              <a:pPr>
                <a:defRPr/>
              </a:pPr>
              <a:t>13.09.2022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082800" y="195263"/>
            <a:ext cx="2738438" cy="2054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06" tIns="46953" rIns="93906" bIns="46953" rtlCol="0" anchor="ctr"/>
          <a:lstStyle/>
          <a:p>
            <a:pPr lvl="0"/>
            <a:endParaRPr lang="de-DE" noProof="0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712265" y="2375138"/>
            <a:ext cx="8810085" cy="4528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33" tIns="49516" rIns="99033" bIns="49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dirty="0"/>
              <a:t>Textmasterformate durch Klicken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2" y="6742803"/>
            <a:ext cx="4433724" cy="35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33" tIns="49516" rIns="99033" bIns="49516" numCol="1" anchor="b" anchorCtr="0" compatLnSpc="1">
            <a:prstTxWarp prst="textNoShape">
              <a:avLst/>
            </a:prstTxWarp>
          </a:bodyPr>
          <a:lstStyle>
            <a:lvl1pPr defTabSz="989600" eaLnBrk="1" hangingPunct="1">
              <a:defRPr sz="1300" b="0" i="0" u="none">
                <a:latin typeface="Lato Normal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5798500" y="6742803"/>
            <a:ext cx="4433724" cy="35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033" tIns="49516" rIns="99033" bIns="49516" numCol="1" anchor="b" anchorCtr="0" compatLnSpc="1">
            <a:prstTxWarp prst="textNoShape">
              <a:avLst/>
            </a:prstTxWarp>
          </a:bodyPr>
          <a:lstStyle>
            <a:lvl1pPr algn="r" defTabSz="988817" eaLnBrk="1" hangingPunct="1">
              <a:defRPr sz="1300" b="0" i="0" u="none">
                <a:latin typeface="Lato Normal"/>
              </a:defRPr>
            </a:lvl1pPr>
          </a:lstStyle>
          <a:p>
            <a:pPr>
              <a:defRPr/>
            </a:pPr>
            <a:fld id="{A6DFDB54-6AA4-4532-B2BA-869397090FD2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Lato Normal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Lato Normal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Lato Normal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Lato Normal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Lato Norm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baseline="0" dirty="0"/>
          </a:p>
        </p:txBody>
      </p:sp>
    </p:spTree>
    <p:extLst>
      <p:ext uri="{BB962C8B-B14F-4D97-AF65-F5344CB8AC3E}">
        <p14:creationId xmlns:p14="http://schemas.microsoft.com/office/powerpoint/2010/main" val="1799819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33257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38936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8091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80693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19256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959180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09240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5680398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37922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07382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51349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01022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-Folie">
    <p:bg>
      <p:bgPr>
        <a:solidFill>
          <a:srgbClr val="8517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348880"/>
            <a:ext cx="7772400" cy="1470025"/>
          </a:xfrm>
        </p:spPr>
        <p:txBody>
          <a:bodyPr/>
          <a:lstStyle>
            <a:lvl1pPr algn="ctr">
              <a:defRPr sz="440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1BF35F82-3AD3-6F4D-BF41-26B9CD169359}"/>
              </a:ext>
            </a:extLst>
          </p:cNvPr>
          <p:cNvSpPr txBox="1">
            <a:spLocks/>
          </p:cNvSpPr>
          <p:nvPr userDrawn="1"/>
        </p:nvSpPr>
        <p:spPr bwMode="auto">
          <a:xfrm>
            <a:off x="690810" y="6237312"/>
            <a:ext cx="7772400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0" i="0" kern="1200" baseline="0">
                <a:solidFill>
                  <a:schemeClr val="bg1"/>
                </a:solidFill>
                <a:latin typeface="Lato Normal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de-DE" sz="1400" u="none" dirty="0">
                <a:latin typeface="Lato" panose="020F0502020204030203" pitchFamily="34" charset="0"/>
              </a:rPr>
              <a:t>VONEINANDER </a:t>
            </a:r>
            <a:r>
              <a:rPr lang="de-DE" sz="1400" b="1" u="none" dirty="0">
                <a:solidFill>
                  <a:srgbClr val="FDE104"/>
                </a:solidFill>
                <a:latin typeface="Lato" panose="020F0502020204030203" pitchFamily="34" charset="0"/>
              </a:rPr>
              <a:t>L</a:t>
            </a:r>
            <a:r>
              <a:rPr lang="de-DE" sz="1400" u="none" dirty="0">
                <a:latin typeface="Lato" panose="020F0502020204030203" pitchFamily="34" charset="0"/>
              </a:rPr>
              <a:t>ERNEN – SOLIDARISCH </a:t>
            </a:r>
            <a:r>
              <a:rPr lang="de-DE" sz="1400" b="1" u="none" dirty="0">
                <a:solidFill>
                  <a:srgbClr val="FDE104"/>
                </a:solidFill>
                <a:latin typeface="Lato" panose="020F0502020204030203" pitchFamily="34" charset="0"/>
              </a:rPr>
              <a:t>H</a:t>
            </a:r>
            <a:r>
              <a:rPr lang="de-DE" sz="1400" u="none" dirty="0">
                <a:latin typeface="Lato" panose="020F0502020204030203" pitchFamily="34" charset="0"/>
              </a:rPr>
              <a:t>ANDELN – GRENZEN </a:t>
            </a:r>
            <a:r>
              <a:rPr lang="de-DE" sz="1400" b="1" u="none" dirty="0">
                <a:solidFill>
                  <a:srgbClr val="FDE104"/>
                </a:solidFill>
                <a:latin typeface="Lato" panose="020F0502020204030203" pitchFamily="34" charset="0"/>
              </a:rPr>
              <a:t>Ü</a:t>
            </a:r>
            <a:r>
              <a:rPr lang="de-DE" sz="1400" u="none" dirty="0">
                <a:latin typeface="Lato" panose="020F0502020204030203" pitchFamily="34" charset="0"/>
              </a:rPr>
              <a:t>BERWINDEN</a:t>
            </a:r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79" y="506506"/>
            <a:ext cx="2991042" cy="151983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7F43DDB-EDF5-F74C-827D-2EC672FB33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716918"/>
            <a:ext cx="1304370" cy="130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69119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3"/>
          <p:cNvSpPr>
            <a:spLocks noChangeArrowheads="1"/>
          </p:cNvSpPr>
          <p:nvPr userDrawn="1"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851786"/>
          </a:solidFill>
          <a:ln>
            <a:noFill/>
          </a:ln>
          <a:extLst/>
        </p:spPr>
        <p:txBody>
          <a:bodyPr anchor="ctr"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de-DE" altLang="de-DE" b="0" i="0" u="none">
              <a:solidFill>
                <a:srgbClr val="FFFFFF"/>
              </a:solidFill>
              <a:latin typeface="Lato Normal"/>
            </a:endParaRPr>
          </a:p>
        </p:txBody>
      </p:sp>
      <p:sp>
        <p:nvSpPr>
          <p:cNvPr id="6" name="Rechteck 15"/>
          <p:cNvSpPr>
            <a:spLocks noChangeArrowheads="1"/>
          </p:cNvSpPr>
          <p:nvPr userDrawn="1"/>
        </p:nvSpPr>
        <p:spPr bwMode="auto">
          <a:xfrm>
            <a:off x="0" y="-26988"/>
            <a:ext cx="9144000" cy="1223963"/>
          </a:xfrm>
          <a:prstGeom prst="rect">
            <a:avLst/>
          </a:prstGeom>
          <a:solidFill>
            <a:srgbClr val="851786"/>
          </a:solidFill>
          <a:ln>
            <a:noFill/>
          </a:ln>
          <a:extLst/>
        </p:spPr>
        <p:txBody>
          <a:bodyPr anchor="ctr"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de-DE" altLang="de-DE" b="0" i="0" u="none">
              <a:solidFill>
                <a:srgbClr val="FFFFFF"/>
              </a:solidFill>
              <a:latin typeface="Lato Normal"/>
            </a:endParaRPr>
          </a:p>
        </p:txBody>
      </p:sp>
      <p:sp>
        <p:nvSpPr>
          <p:cNvPr id="2" name="Titel 1"/>
          <p:cNvSpPr>
            <a:spLocks noGrp="1"/>
          </p:cNvSpPr>
          <p:nvPr userDrawn="1">
            <p:ph type="title"/>
          </p:nvPr>
        </p:nvSpPr>
        <p:spPr>
          <a:xfrm>
            <a:off x="179512" y="105961"/>
            <a:ext cx="7272808" cy="958719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 userDrawn="1">
            <p:ph idx="1"/>
          </p:nvPr>
        </p:nvSpPr>
        <p:spPr/>
        <p:txBody>
          <a:bodyPr/>
          <a:lstStyle>
            <a:lvl1pPr>
              <a:defRPr sz="2800" baseline="0"/>
            </a:lvl1pPr>
            <a:lvl2pPr>
              <a:defRPr sz="2800" baseline="0"/>
            </a:lvl2pPr>
            <a:lvl3pPr>
              <a:defRPr sz="2800" baseline="0"/>
            </a:lvl3pPr>
            <a:lvl4pPr>
              <a:defRPr sz="2800" baseline="0"/>
            </a:lvl4pPr>
            <a:lvl5pPr>
              <a:defRPr sz="2800" baseline="0"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Datumsplatzhalt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C583A04-6AC8-4A73-8B31-4245F59A4D27}" type="datetime1">
              <a:rPr lang="de-DE" smtClean="0"/>
              <a:t>13.09.2022</a:t>
            </a:fld>
            <a:endParaRPr lang="de-DE" dirty="0"/>
          </a:p>
        </p:txBody>
      </p:sp>
      <p:sp>
        <p:nvSpPr>
          <p:cNvPr id="9" name="Fußzeilenplatzhalt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rgbClr val="FDE104"/>
                </a:solidFill>
              </a:defRPr>
            </a:lvl1pPr>
          </a:lstStyle>
          <a:p>
            <a:pPr>
              <a:defRPr/>
            </a:pPr>
            <a:r>
              <a:rPr lang="de-DE">
                <a:solidFill>
                  <a:schemeClr val="bg1"/>
                </a:solidFill>
              </a:rPr>
              <a:t>www.freiwillig-freiwillig.de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0" name="Foliennummernplatzhalt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6B4FF23-3A3F-4609-B21A-A13808DA22A2}" type="slidenum">
              <a:rPr lang="de-DE" altLang="de-DE" smtClean="0"/>
              <a:pPr>
                <a:defRPr/>
              </a:pPr>
              <a:t>‹Nr.›</a:t>
            </a:fld>
            <a:endParaRPr lang="de-DE" altLang="de-DE" dirty="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818" y="188640"/>
            <a:ext cx="1601834" cy="81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396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FD171-9E3F-4FD1-B0C2-50C8F9F5D741}" type="datetime1">
              <a:rPr lang="de-DE" smtClean="0"/>
              <a:t>13.09.2022</a:t>
            </a:fld>
            <a:endParaRPr 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www.freiwilliges-internationales-jahr.de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DEFDC-00D5-4CA1-959F-D27D86C94ED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32574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710F7-83E2-4211-A877-A429077D9F17}" type="datetime1">
              <a:rPr lang="de-DE" smtClean="0"/>
              <a:t>13.09.2022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www.freiwilliges-internationales-jahr.de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64167-7123-458E-804E-5CD9085FB95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2">
            <a:extLst>
              <a:ext uri="{FF2B5EF4-FFF2-40B4-BE49-F238E27FC236}">
                <a16:creationId xmlns:a16="http://schemas.microsoft.com/office/drawing/2014/main" id="{0C030F5C-3BA7-BB41-99C5-8F9F2B27EFF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57200" y="1600199"/>
            <a:ext cx="5486400" cy="4525963"/>
          </a:xfrm>
        </p:spPr>
        <p:txBody>
          <a:bodyPr rtlCol="0">
            <a:normAutofit/>
          </a:bodyPr>
          <a:lstStyle>
            <a:lvl1pPr marL="0" indent="0">
              <a:buNone/>
              <a:defRPr sz="3200" baseline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  <p:sp>
        <p:nvSpPr>
          <p:cNvPr id="10" name="Inhaltsplatzhalter 3">
            <a:extLst>
              <a:ext uri="{FF2B5EF4-FFF2-40B4-BE49-F238E27FC236}">
                <a16:creationId xmlns:a16="http://schemas.microsoft.com/office/drawing/2014/main" id="{AFC639F4-9195-8147-9D43-5DD80A84816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28184" y="1600200"/>
            <a:ext cx="2458616" cy="4525963"/>
          </a:xfrm>
        </p:spPr>
        <p:txBody>
          <a:bodyPr/>
          <a:lstStyle>
            <a:lvl1pPr marL="0" indent="0">
              <a:buNone/>
              <a:defRPr sz="2000" baseline="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CECC905F-2805-8C4B-B8B8-BE85BD3F3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06363"/>
            <a:ext cx="7616825" cy="95885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31400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4902F-6371-4B45-9B78-A23E79263D06}" type="datetime1">
              <a:rPr lang="de-DE" smtClean="0"/>
              <a:t>13.09.2022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www.freiwilliges-internationales-jahr.de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64167-7123-458E-804E-5CD9085FB95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9" name="Bildplatzhalter 2">
            <a:extLst>
              <a:ext uri="{FF2B5EF4-FFF2-40B4-BE49-F238E27FC236}">
                <a16:creationId xmlns:a16="http://schemas.microsoft.com/office/drawing/2014/main" id="{0C030F5C-3BA7-BB41-99C5-8F9F2B27EFF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57200" y="1600199"/>
            <a:ext cx="8229600" cy="3845025"/>
          </a:xfrm>
        </p:spPr>
        <p:txBody>
          <a:bodyPr rtlCol="0">
            <a:normAutofit/>
          </a:bodyPr>
          <a:lstStyle>
            <a:lvl1pPr marL="0" indent="0">
              <a:buNone/>
              <a:defRPr sz="3200" baseline="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  <p:sp>
        <p:nvSpPr>
          <p:cNvPr id="8" name="Inhaltsplatzhalter 3">
            <a:extLst>
              <a:ext uri="{FF2B5EF4-FFF2-40B4-BE49-F238E27FC236}">
                <a16:creationId xmlns:a16="http://schemas.microsoft.com/office/drawing/2014/main" id="{5E67BF8D-194D-384A-9192-963C19229DA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57200" y="5733256"/>
            <a:ext cx="8229600" cy="432048"/>
          </a:xfrm>
        </p:spPr>
        <p:txBody>
          <a:bodyPr/>
          <a:lstStyle>
            <a:lvl1pPr marL="0" indent="0">
              <a:buNone/>
              <a:defRPr sz="2000" baseline="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A501F2EC-622A-A748-93C2-0F329278A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06363"/>
            <a:ext cx="7616825" cy="958850"/>
          </a:xfrm>
          <a:noFill/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791229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3D74EA-E56A-43FC-B8F8-CFCD4A603BED}" type="datetime1">
              <a:rPr lang="de-DE" smtClean="0"/>
              <a:t>13.09.2022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www.freiwilliges-internationales-jahr.de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AB65B7-C469-4AEA-BC96-0E5319086E2C}" type="slidenum">
              <a:rPr lang="de-DE" altLang="de-DE" smtClean="0"/>
              <a:pPr>
                <a:defRPr/>
              </a:pPr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650581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-Folie">
    <p:bg>
      <p:bgPr>
        <a:solidFill>
          <a:srgbClr val="8517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">
            <a:extLst>
              <a:ext uri="{FF2B5EF4-FFF2-40B4-BE49-F238E27FC236}">
                <a16:creationId xmlns:a16="http://schemas.microsoft.com/office/drawing/2014/main" id="{623C7E3E-7D11-AD44-825C-5D02DE3A78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5800" y="2708920"/>
            <a:ext cx="7772400" cy="1470025"/>
          </a:xfrm>
        </p:spPr>
        <p:txBody>
          <a:bodyPr/>
          <a:lstStyle>
            <a:lvl1pPr algn="ctr">
              <a:defRPr sz="440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Vielen Dank für Ihre Aufmerksamkeit!</a:t>
            </a:r>
          </a:p>
        </p:txBody>
      </p:sp>
      <p:sp>
        <p:nvSpPr>
          <p:cNvPr id="2" name="Textfeld 1"/>
          <p:cNvSpPr txBox="1"/>
          <p:nvPr userDrawn="1"/>
        </p:nvSpPr>
        <p:spPr>
          <a:xfrm>
            <a:off x="1210288" y="5373216"/>
            <a:ext cx="6866239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de-DE" sz="1400" b="1" u="none" kern="1200" dirty="0">
                <a:solidFill>
                  <a:schemeClr val="bg1"/>
                </a:solidFill>
                <a:latin typeface="Lato" panose="020F0502020204030203" pitchFamily="34" charset="0"/>
                <a:ea typeface="+mn-ea"/>
                <a:cs typeface="Arial" panose="020B0604020202020204" pitchFamily="34" charset="0"/>
              </a:rPr>
              <a:t>Christine Reimers</a:t>
            </a:r>
          </a:p>
          <a:p>
            <a:pPr algn="ctr">
              <a:defRPr/>
            </a:pPr>
            <a:r>
              <a:rPr lang="de-DE" sz="1400" u="none" kern="1200" dirty="0">
                <a:solidFill>
                  <a:schemeClr val="bg1"/>
                </a:solidFill>
                <a:latin typeface="Lato" panose="020F0502020204030203" pitchFamily="34" charset="0"/>
                <a:ea typeface="+mn-ea"/>
                <a:cs typeface="Arial" panose="020B0604020202020204" pitchFamily="34" charset="0"/>
              </a:rPr>
              <a:t>Referentin</a:t>
            </a:r>
            <a:r>
              <a:rPr lang="de-DE" sz="1400" u="none" kern="1200" baseline="0" dirty="0">
                <a:solidFill>
                  <a:schemeClr val="bg1"/>
                </a:solidFill>
                <a:latin typeface="Lato" panose="020F0502020204030203" pitchFamily="34" charset="0"/>
                <a:ea typeface="+mn-ea"/>
                <a:cs typeface="Arial" panose="020B0604020202020204" pitchFamily="34" charset="0"/>
              </a:rPr>
              <a:t> Öffentlichkeitsarbeit</a:t>
            </a:r>
            <a:endParaRPr lang="de-DE" sz="1400" u="none" kern="1200" dirty="0">
              <a:solidFill>
                <a:schemeClr val="bg1"/>
              </a:solidFill>
              <a:latin typeface="Lato" panose="020F0502020204030203" pitchFamily="34" charset="0"/>
              <a:ea typeface="+mn-ea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de-DE" sz="1400" u="none" kern="1200" dirty="0">
                <a:solidFill>
                  <a:schemeClr val="bg1"/>
                </a:solidFill>
                <a:latin typeface="Lato" panose="020F0502020204030203" pitchFamily="34" charset="0"/>
                <a:ea typeface="+mn-ea"/>
                <a:cs typeface="Arial" panose="020B0604020202020204" pitchFamily="34" charset="0"/>
              </a:rPr>
              <a:t>AKLHÜ e.V. – Netzwerk und Fachstelle für internationale</a:t>
            </a:r>
            <a:r>
              <a:rPr lang="de-DE" sz="1400" u="none" kern="1200" baseline="0" dirty="0">
                <a:solidFill>
                  <a:schemeClr val="bg1"/>
                </a:solidFill>
                <a:latin typeface="Lato" panose="020F0502020204030203" pitchFamily="34" charset="0"/>
                <a:ea typeface="+mn-ea"/>
                <a:cs typeface="Arial" panose="020B0604020202020204" pitchFamily="34" charset="0"/>
              </a:rPr>
              <a:t> personelle Zusammenarbeit</a:t>
            </a:r>
            <a:endParaRPr lang="de-DE" sz="1400" u="none" kern="1200" dirty="0">
              <a:solidFill>
                <a:schemeClr val="bg1"/>
              </a:solidFill>
              <a:latin typeface="Lato" panose="020F0502020204030203" pitchFamily="34" charset="0"/>
              <a:ea typeface="+mn-ea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de-DE" sz="1400" u="none" kern="1200" dirty="0">
                <a:solidFill>
                  <a:schemeClr val="bg1"/>
                </a:solidFill>
                <a:latin typeface="Lato" panose="020F0502020204030203" pitchFamily="34" charset="0"/>
                <a:ea typeface="+mn-ea"/>
                <a:cs typeface="Arial" panose="020B0604020202020204" pitchFamily="34" charset="0"/>
              </a:rPr>
              <a:t>Tel: 0228/908 99</a:t>
            </a:r>
            <a:r>
              <a:rPr lang="de-DE" sz="1400" u="none" kern="1200" baseline="0" dirty="0">
                <a:solidFill>
                  <a:schemeClr val="bg1"/>
                </a:solidFill>
                <a:latin typeface="Lato" panose="020F0502020204030203" pitchFamily="34" charset="0"/>
                <a:ea typeface="+mn-ea"/>
                <a:cs typeface="Arial" panose="020B0604020202020204" pitchFamily="34" charset="0"/>
              </a:rPr>
              <a:t> 15</a:t>
            </a:r>
            <a:endParaRPr lang="de-DE" sz="1400" u="none" kern="1200" dirty="0">
              <a:solidFill>
                <a:srgbClr val="FF0000"/>
              </a:solidFill>
              <a:latin typeface="Lato" panose="020F0502020204030203" pitchFamily="34" charset="0"/>
              <a:ea typeface="+mn-ea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de-DE" sz="1400" u="none" kern="1200" dirty="0">
                <a:solidFill>
                  <a:schemeClr val="bg1"/>
                </a:solidFill>
                <a:latin typeface="Lato" panose="020F0502020204030203" pitchFamily="34" charset="0"/>
                <a:ea typeface="+mn-ea"/>
                <a:cs typeface="Arial" panose="020B0604020202020204" pitchFamily="34" charset="0"/>
              </a:rPr>
              <a:t>reimers@entwicklungsdienst.de </a:t>
            </a:r>
          </a:p>
          <a:p>
            <a:pPr algn="ctr">
              <a:defRPr/>
            </a:pPr>
            <a:r>
              <a:rPr lang="de-DE" sz="1400" b="1" u="none" kern="1200" dirty="0">
                <a:solidFill>
                  <a:schemeClr val="bg1"/>
                </a:solidFill>
                <a:latin typeface="Lato" panose="020F0502020204030203" pitchFamily="34" charset="0"/>
                <a:ea typeface="+mn-ea"/>
                <a:cs typeface="Arial" panose="020B0604020202020204" pitchFamily="34" charset="0"/>
              </a:rPr>
              <a:t>Instagram: </a:t>
            </a:r>
            <a:r>
              <a:rPr lang="de-DE" sz="1400" b="1" u="none" kern="1200" dirty="0" err="1">
                <a:solidFill>
                  <a:schemeClr val="bg1"/>
                </a:solidFill>
                <a:latin typeface="Lato" panose="020F0502020204030203" pitchFamily="34" charset="0"/>
                <a:ea typeface="+mn-ea"/>
                <a:cs typeface="Arial" panose="020B0604020202020204" pitchFamily="34" charset="0"/>
              </a:rPr>
              <a:t>freiwilligfreiwillig</a:t>
            </a:r>
            <a:endParaRPr lang="de-DE" sz="1400" b="1" u="none" kern="1200" dirty="0">
              <a:solidFill>
                <a:schemeClr val="bg1"/>
              </a:solidFill>
              <a:latin typeface="Lato" panose="020F0502020204030203" pitchFamily="34" charset="0"/>
              <a:ea typeface="+mn-ea"/>
              <a:cs typeface="Arial" panose="020B0604020202020204" pitchFamily="34" charset="0"/>
            </a:endParaRPr>
          </a:p>
          <a:p>
            <a:pPr algn="ctr">
              <a:defRPr/>
            </a:pPr>
            <a:endParaRPr lang="de-DE" sz="1400" u="none" kern="1200" dirty="0">
              <a:solidFill>
                <a:schemeClr val="bg1"/>
              </a:solidFill>
              <a:latin typeface="Lato" panose="020F0502020204030203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79" y="506506"/>
            <a:ext cx="2991042" cy="151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51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1AD91CF-CCFF-4A70-B9A2-8F2CB691A091}" type="datetimeFigureOut">
              <a:rPr lang="de-DE" smtClean="0"/>
              <a:pPr/>
              <a:t>13.09.2022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22E27-67E0-4CF8-9245-F2185456C0C7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93" y="2060848"/>
            <a:ext cx="5688627" cy="250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6861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91CF-CCFF-4A70-B9A2-8F2CB691A091}" type="datetimeFigureOut">
              <a:rPr lang="de-DE" smtClean="0"/>
              <a:t>13.09.2022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22E27-67E0-4CF8-9245-F2185456C0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1732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91CF-CCFF-4A70-B9A2-8F2CB691A091}" type="datetimeFigureOut">
              <a:rPr lang="de-DE" smtClean="0"/>
              <a:t>13.09.2022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22E27-67E0-4CF8-9245-F2185456C0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5055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91CF-CCFF-4A70-B9A2-8F2CB691A091}" type="datetimeFigureOut">
              <a:rPr lang="de-DE" smtClean="0"/>
              <a:t>13.09.2022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22E27-67E0-4CF8-9245-F2185456C0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9634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91CF-CCFF-4A70-B9A2-8F2CB691A091}" type="datetimeFigureOut">
              <a:rPr lang="de-DE" smtClean="0"/>
              <a:t>13.09.2022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22E27-67E0-4CF8-9245-F2185456C0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8077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91CF-CCFF-4A70-B9A2-8F2CB691A091}" type="datetimeFigureOut">
              <a:rPr lang="de-DE" smtClean="0"/>
              <a:t>13.09.2022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22E27-67E0-4CF8-9245-F2185456C0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6788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91CF-CCFF-4A70-B9A2-8F2CB691A091}" type="datetimeFigureOut">
              <a:rPr lang="de-DE" smtClean="0"/>
              <a:t>13.09.2022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22E27-67E0-4CF8-9245-F2185456C0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72031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91CF-CCFF-4A70-B9A2-8F2CB691A091}" type="datetimeFigureOut">
              <a:rPr lang="de-DE" smtClean="0"/>
              <a:t>13.09.2022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22E27-67E0-4CF8-9245-F2185456C0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92823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91CF-CCFF-4A70-B9A2-8F2CB691A091}" type="datetimeFigureOut">
              <a:rPr lang="de-DE" smtClean="0"/>
              <a:t>13.09.2022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22E27-67E0-4CF8-9245-F2185456C0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23905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91CF-CCFF-4A70-B9A2-8F2CB691A091}" type="datetimeFigureOut">
              <a:rPr lang="de-DE" smtClean="0"/>
              <a:t>13.09.2022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22E27-67E0-4CF8-9245-F2185456C0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05077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D91CF-CCFF-4A70-B9A2-8F2CB691A091}" type="datetimeFigureOut">
              <a:rPr lang="de-DE" smtClean="0"/>
              <a:t>13.09.2022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22E27-67E0-4CF8-9245-F2185456C0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689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hteck 10"/>
          <p:cNvSpPr>
            <a:spLocks noChangeArrowheads="1"/>
          </p:cNvSpPr>
          <p:nvPr userDrawn="1"/>
        </p:nvSpPr>
        <p:spPr bwMode="auto">
          <a:xfrm>
            <a:off x="0" y="-26988"/>
            <a:ext cx="9144000" cy="1223963"/>
          </a:xfrm>
          <a:prstGeom prst="rect">
            <a:avLst/>
          </a:prstGeom>
          <a:solidFill>
            <a:srgbClr val="9E0000"/>
          </a:solidFill>
          <a:ln>
            <a:noFill/>
          </a:ln>
          <a:extLst/>
        </p:spPr>
        <p:txBody>
          <a:bodyPr anchor="ctr"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endParaRPr lang="de-DE"/>
          </a:p>
        </p:txBody>
      </p:sp>
      <p:sp>
        <p:nvSpPr>
          <p:cNvPr id="1028" name="Titelplatzhalter 1"/>
          <p:cNvSpPr>
            <a:spLocks noGrp="1"/>
          </p:cNvSpPr>
          <p:nvPr userDrawn="1">
            <p:ph type="title"/>
          </p:nvPr>
        </p:nvSpPr>
        <p:spPr bwMode="auto">
          <a:xfrm>
            <a:off x="179513" y="106363"/>
            <a:ext cx="7128792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Titelmasterformat durch Klicken bearbeiten</a:t>
            </a:r>
          </a:p>
        </p:txBody>
      </p:sp>
      <p:sp>
        <p:nvSpPr>
          <p:cNvPr id="1029" name="Textplatzhalter 2"/>
          <p:cNvSpPr>
            <a:spLocks noGrp="1"/>
          </p:cNvSpPr>
          <p:nvPr userDrawn="1"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Textmasterformate durch Klicken bearbeiten</a:t>
            </a:r>
          </a:p>
          <a:p>
            <a:pPr lvl="1"/>
            <a:r>
              <a:rPr lang="de-DE" altLang="de-DE" dirty="0"/>
              <a:t>Zweite Ebene</a:t>
            </a:r>
          </a:p>
          <a:p>
            <a:pPr lvl="2"/>
            <a:r>
              <a:rPr lang="de-DE" altLang="de-DE" dirty="0"/>
              <a:t>Dritte Ebene</a:t>
            </a:r>
          </a:p>
          <a:p>
            <a:pPr lvl="3"/>
            <a:r>
              <a:rPr lang="de-DE" altLang="de-DE" dirty="0"/>
              <a:t>Vierte Ebene</a:t>
            </a:r>
          </a:p>
          <a:p>
            <a:pPr lvl="4"/>
            <a:r>
              <a:rPr lang="de-DE" altLang="de-DE" dirty="0"/>
              <a:t>Fünfte Ebene</a:t>
            </a:r>
          </a:p>
        </p:txBody>
      </p:sp>
      <p:sp>
        <p:nvSpPr>
          <p:cNvPr id="1026" name="Rechteck 12"/>
          <p:cNvSpPr>
            <a:spLocks noChangeArrowheads="1"/>
          </p:cNvSpPr>
          <p:nvPr userDrawn="1"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9E0000"/>
          </a:solidFill>
          <a:ln>
            <a:noFill/>
          </a:ln>
          <a:extLst/>
        </p:spPr>
        <p:txBody>
          <a:bodyPr anchor="ctr"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de-DE" altLang="de-DE" b="0" i="0" u="none" dirty="0">
              <a:solidFill>
                <a:srgbClr val="FFFFFF"/>
              </a:solidFill>
              <a:latin typeface="Lato" panose="020F0502020204030203" pitchFamily="34" charset="0"/>
            </a:endParaRPr>
          </a:p>
        </p:txBody>
      </p:sp>
      <p:sp>
        <p:nvSpPr>
          <p:cNvPr id="4" name="Datumsplatzhalter 3"/>
          <p:cNvSpPr>
            <a:spLocks noGrp="1"/>
          </p:cNvSpPr>
          <p:nvPr userDrawn="1">
            <p:ph type="dt" sz="half" idx="2"/>
          </p:nvPr>
        </p:nvSpPr>
        <p:spPr>
          <a:xfrm>
            <a:off x="457200" y="6524625"/>
            <a:ext cx="2133600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u="none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>
              <a:defRPr/>
            </a:pPr>
            <a:fld id="{7F3D74EA-E56A-43FC-B8F8-CFCD4A603BED}" type="datetime1">
              <a:rPr lang="de-DE" smtClean="0"/>
              <a:pPr>
                <a:defRPr/>
              </a:pPr>
              <a:t>13.09.2022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 userDrawn="1">
            <p:ph type="ftr" sz="quarter" idx="3"/>
          </p:nvPr>
        </p:nvSpPr>
        <p:spPr>
          <a:xfrm>
            <a:off x="3124200" y="6524625"/>
            <a:ext cx="2895600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 u="none" dirty="0" smtClean="0">
                <a:solidFill>
                  <a:schemeClr val="bg1"/>
                </a:solidFill>
                <a:latin typeface="Lato" panose="020F0502020204030203" pitchFamily="34" charset="0"/>
                <a:cs typeface="+mn-cs"/>
              </a:defRPr>
            </a:lvl1pPr>
          </a:lstStyle>
          <a:p>
            <a:pPr>
              <a:defRPr/>
            </a:pPr>
            <a:r>
              <a:rPr lang="de-DE" dirty="0">
                <a:latin typeface="Segoe UI Light" panose="020B0502040204020203" pitchFamily="34" charset="0"/>
                <a:cs typeface="Segoe UI Light" panose="020B0502040204020203" pitchFamily="34" charset="0"/>
              </a:rPr>
              <a:t>www.freiwilliges-internationales-jahr.de</a:t>
            </a:r>
          </a:p>
        </p:txBody>
      </p:sp>
      <p:sp>
        <p:nvSpPr>
          <p:cNvPr id="6" name="Foliennummernplatzhalter 5"/>
          <p:cNvSpPr>
            <a:spLocks noGrp="1"/>
          </p:cNvSpPr>
          <p:nvPr userDrawn="1">
            <p:ph type="sldNum" sz="quarter" idx="4"/>
          </p:nvPr>
        </p:nvSpPr>
        <p:spPr>
          <a:xfrm>
            <a:off x="6553200" y="6524625"/>
            <a:ext cx="2133600" cy="3333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i="0" u="none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>
              <a:defRPr/>
            </a:pPr>
            <a:fld id="{3EAB65B7-C469-4AEA-BC96-0E5319086E2C}" type="slidenum">
              <a:rPr lang="de-DE" altLang="de-DE" smtClean="0"/>
              <a:pPr>
                <a:defRPr/>
              </a:pPr>
              <a:t>‹Nr.›</a:t>
            </a:fld>
            <a:endParaRPr lang="de-DE" altLang="de-DE" dirty="0"/>
          </a:p>
        </p:txBody>
      </p:sp>
      <p:pic>
        <p:nvPicPr>
          <p:cNvPr id="3" name="Grafik 2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60648"/>
            <a:ext cx="1611053" cy="71035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2" r:id="rId3"/>
    <p:sldLayoutId id="2147483737" r:id="rId4"/>
    <p:sldLayoutId id="2147483738" r:id="rId5"/>
    <p:sldLayoutId id="2147483752" r:id="rId6"/>
    <p:sldLayoutId id="2147483739" r:id="rId7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0" i="0" kern="1200" baseline="0">
          <a:solidFill>
            <a:schemeClr val="bg1"/>
          </a:solidFill>
          <a:latin typeface="Segoe UI Light" panose="020B0502040204020203" pitchFamily="34" charset="0"/>
          <a:ea typeface="+mj-ea"/>
          <a:cs typeface="Segoe UI Light" panose="020B0502040204020203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0" i="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sz="2000" b="0" i="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b="0" i="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D91CF-CCFF-4A70-B9A2-8F2CB691A091}" type="datetimeFigureOut">
              <a:rPr lang="de-DE" smtClean="0"/>
              <a:t>13.09.2022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22E27-67E0-4CF8-9245-F2185456C0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1652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jfd-info.d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weltwaerts.de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l-freiwilligendienst.de/" TargetMode="Externa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://www.quifd.de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emf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meinfij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hyperlink" Target="http://www.instagram.com/meinfij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meinfij@freiwilliges-internationales-jahr.de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hyperlink" Target="http://www.freiwilliges-internationales-jahr.d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31640" y="4653558"/>
            <a:ext cx="6858000" cy="1655762"/>
          </a:xfrm>
        </p:spPr>
        <p:txBody>
          <a:bodyPr>
            <a:normAutofit fontScale="70000" lnSpcReduction="20000"/>
          </a:bodyPr>
          <a:lstStyle/>
          <a:p>
            <a:endParaRPr lang="de-DE" sz="4500" dirty="0"/>
          </a:p>
          <a:p>
            <a:r>
              <a:rPr lang="de-DE" sz="4500" dirty="0"/>
              <a:t>Vorstellung </a:t>
            </a:r>
          </a:p>
          <a:p>
            <a:r>
              <a:rPr lang="de-DE" sz="4500" dirty="0"/>
              <a:t>Initiative Freiwilliges Internationales Jahr</a:t>
            </a:r>
          </a:p>
        </p:txBody>
      </p:sp>
    </p:spTree>
    <p:extLst>
      <p:ext uri="{BB962C8B-B14F-4D97-AF65-F5344CB8AC3E}">
        <p14:creationId xmlns:p14="http://schemas.microsoft.com/office/powerpoint/2010/main" val="4141274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>Vorstellung der Initiative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536" y="156084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de-DE" sz="1800" b="1" dirty="0"/>
              <a:t>Initiative „Freiwilliges Internationales Jahr“ (FIJ) – gegründet 2019</a:t>
            </a:r>
            <a:endParaRPr lang="de-DE" sz="1800" dirty="0"/>
          </a:p>
          <a:p>
            <a:pPr marL="0" indent="0">
              <a:buNone/>
            </a:pPr>
            <a:endParaRPr lang="de-DE" sz="1800" dirty="0"/>
          </a:p>
          <a:p>
            <a:pPr marL="0" indent="0">
              <a:buNone/>
            </a:pPr>
            <a:r>
              <a:rPr lang="de-DE" sz="1800" dirty="0"/>
              <a:t>Gemeinsame Initiative der </a:t>
            </a:r>
            <a:r>
              <a:rPr lang="de-DE" sz="1800" b="1" dirty="0"/>
              <a:t>Dachverbände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1800" dirty="0"/>
              <a:t>AGDF e.V.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1800" dirty="0"/>
              <a:t>AKLHÜ e.V.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1800" dirty="0"/>
              <a:t>Evangelische Freiwilligendienste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1800" dirty="0"/>
              <a:t>Katholischer Verbund Internationale Freiwilligendienste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1800" b="1" dirty="0">
                <a:sym typeface="Wingdings" panose="05000000000000000000" pitchFamily="2" charset="2"/>
              </a:rPr>
              <a:t>Netzwerk aus über 100 Entsendeorganisationen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sz="1800" dirty="0"/>
          </a:p>
          <a:p>
            <a:pPr marL="0" indent="0">
              <a:buNone/>
            </a:pPr>
            <a:r>
              <a:rPr lang="de-DE" sz="1800" dirty="0"/>
              <a:t>steht für: </a:t>
            </a:r>
          </a:p>
          <a:p>
            <a:pPr lvl="1"/>
            <a:r>
              <a:rPr lang="de-DE" sz="1800" dirty="0"/>
              <a:t>gemeinnützige, wertebasierte, zertifizierte Organisationen</a:t>
            </a:r>
          </a:p>
          <a:p>
            <a:pPr lvl="1"/>
            <a:r>
              <a:rPr lang="de-DE" sz="1800" dirty="0"/>
              <a:t>qualitativ hochwertige Programme, zum größten Teil staatlich gefördert durch die Förderprogramme IJFD (BMFSFJ) und </a:t>
            </a:r>
            <a:r>
              <a:rPr lang="de-DE" sz="1800" dirty="0" err="1"/>
              <a:t>weltwärts</a:t>
            </a:r>
            <a:r>
              <a:rPr lang="de-DE" sz="1800" dirty="0"/>
              <a:t> (BMZ)</a:t>
            </a:r>
          </a:p>
          <a:p>
            <a:pPr lvl="1"/>
            <a:endParaRPr lang="de-DE" sz="180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www.freiwilliges-internationales-jahr.de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658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/>
              <a:t>Wir sind FIJ – </a:t>
            </a:r>
            <a:br>
              <a:rPr lang="de-DE" sz="2400" dirty="0"/>
            </a:br>
            <a:r>
              <a:rPr lang="de-DE" sz="2400" dirty="0"/>
              <a:t>ein </a:t>
            </a:r>
            <a:r>
              <a:rPr lang="de-DE" sz="3200" dirty="0"/>
              <a:t>Netzwerk</a:t>
            </a:r>
            <a:r>
              <a:rPr lang="de-DE" sz="2400" dirty="0"/>
              <a:t> aus über 100 Trägerorganisationen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www.freiwilliges-internationales-jahr.de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212254"/>
            <a:ext cx="7765436" cy="531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96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9A6C8E-2219-4180-A811-A9FC63EA0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>Das Freiwillige Internationale Jahr (FIJ)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4BC6771-EAAA-47CE-9DA3-3252EF0E0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8507288" cy="5040560"/>
          </a:xfrm>
        </p:spPr>
        <p:txBody>
          <a:bodyPr/>
          <a:lstStyle/>
          <a:p>
            <a:pPr marL="0" indent="0">
              <a:buNone/>
            </a:pPr>
            <a:r>
              <a:rPr lang="de-DE" sz="2000" dirty="0"/>
              <a:t>Ein </a:t>
            </a:r>
            <a:r>
              <a:rPr lang="de-DE" sz="2000" b="1" dirty="0"/>
              <a:t>Freiwilliges Internationales Jahr </a:t>
            </a:r>
            <a:r>
              <a:rPr lang="de-DE" sz="2000" dirty="0"/>
              <a:t>(FIJ) findet im Ausland statt. </a:t>
            </a:r>
          </a:p>
          <a:p>
            <a:pPr marL="0" indent="0">
              <a:buNone/>
            </a:pPr>
            <a:r>
              <a:rPr lang="de-DE" sz="2000" dirty="0"/>
              <a:t>Der Begriff fasst gemeinnützige internationale Freiwilligendienste zusammen:</a:t>
            </a:r>
          </a:p>
          <a:p>
            <a:pPr marL="0" indent="0">
              <a:buNone/>
            </a:pPr>
            <a:endParaRPr lang="de-DE" sz="2000" dirty="0"/>
          </a:p>
          <a:p>
            <a:r>
              <a:rPr lang="de-DE" sz="2000" dirty="0"/>
              <a:t>Freiwilligendienste als Lerndienste weltweit im Internationalen Jugendfreiwilligendienst (</a:t>
            </a:r>
            <a:r>
              <a:rPr lang="de-DE" sz="2000" b="1" dirty="0"/>
              <a:t>IJFD</a:t>
            </a:r>
            <a:r>
              <a:rPr lang="de-DE" sz="2000" dirty="0"/>
              <a:t>)</a:t>
            </a:r>
            <a:r>
              <a:rPr lang="de-DE" sz="2000" baseline="30000" dirty="0"/>
              <a:t> 1</a:t>
            </a:r>
          </a:p>
          <a:p>
            <a:r>
              <a:rPr lang="de-DE" sz="2000" dirty="0"/>
              <a:t>entwicklungspolitische Dienste in Ländern des Globalen Südens im Rahmen des Förderprogramms </a:t>
            </a:r>
            <a:r>
              <a:rPr lang="de-DE" sz="2000" b="1" dirty="0"/>
              <a:t>weltwärts</a:t>
            </a:r>
            <a:r>
              <a:rPr lang="de-DE" sz="2000" baseline="30000" dirty="0"/>
              <a:t>2 </a:t>
            </a:r>
          </a:p>
          <a:p>
            <a:r>
              <a:rPr lang="de-DE" sz="2000" dirty="0"/>
              <a:t>in Förderprogrammen aktive Trägerorganisationen bieten z. T. auch mit der gleichen Qualität und ähnlichen Rahmenbedingungen privatrechtlich geregelte Freiwilligendienste an </a:t>
            </a:r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endParaRPr lang="de-DE" sz="1600" dirty="0"/>
          </a:p>
          <a:p>
            <a:pPr marL="228600" indent="-228600">
              <a:buFont typeface="Arial" panose="020B0604020202020204" pitchFamily="34" charset="0"/>
              <a:buAutoNum type="arabicParenR"/>
            </a:pPr>
            <a:r>
              <a:rPr lang="de-DE" sz="1600" dirty="0"/>
              <a:t>Bundesministerium für Familie, Senioren, Frauen und Jugend, </a:t>
            </a:r>
            <a:r>
              <a:rPr lang="de-DE" sz="1600" dirty="0">
                <a:hlinkClick r:id="rId3"/>
              </a:rPr>
              <a:t>https://www.ijfd-info.de</a:t>
            </a:r>
            <a:endParaRPr lang="de-DE" sz="1600" dirty="0"/>
          </a:p>
          <a:p>
            <a:pPr marL="228600" indent="-228600">
              <a:buFont typeface="Arial" panose="020B0604020202020204" pitchFamily="34" charset="0"/>
              <a:buAutoNum type="arabicParenR"/>
            </a:pPr>
            <a:r>
              <a:rPr lang="de-DE" sz="1600" dirty="0"/>
              <a:t>Bundesministerium für wirtschaftliche Zusammenarbeit und Entwicklung, </a:t>
            </a:r>
            <a:r>
              <a:rPr lang="de-DE" sz="1600" dirty="0">
                <a:hlinkClick r:id="rId4"/>
              </a:rPr>
              <a:t>www.weltwaerts.de</a:t>
            </a:r>
            <a:endParaRPr lang="de-DE" sz="1600" dirty="0"/>
          </a:p>
          <a:p>
            <a:pPr marL="228600" indent="-228600">
              <a:buFont typeface="Arial" panose="020B0604020202020204" pitchFamily="34" charset="0"/>
              <a:buAutoNum type="arabicParenR"/>
            </a:pPr>
            <a:endParaRPr lang="de-DE" sz="12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621FE1-A38E-4318-A938-B24305E2E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www.freiwilliges-internationales-jahr.de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6699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>Freiwilliges Internationales Jahr (FIJ) – Was ist das?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e-DE" sz="2000" dirty="0"/>
              <a:t>Im FIJ engagieren sich Freiwillige </a:t>
            </a:r>
            <a:r>
              <a:rPr lang="de-DE" sz="2000" b="1" dirty="0"/>
              <a:t>in der Regel 12 Monate </a:t>
            </a:r>
            <a:r>
              <a:rPr lang="de-DE" sz="2000" dirty="0"/>
              <a:t>in einem </a:t>
            </a:r>
            <a:r>
              <a:rPr lang="de-DE" sz="2000" b="1" dirty="0"/>
              <a:t>gemeinnützigen Projekt im Ausland</a:t>
            </a:r>
            <a:r>
              <a:rPr lang="de-DE" sz="2000" dirty="0"/>
              <a:t>, erleben den Alltag in einem anderen Land</a:t>
            </a:r>
            <a:r>
              <a:rPr lang="de-DE" sz="2000" b="1" dirty="0"/>
              <a:t> </a:t>
            </a:r>
            <a:r>
              <a:rPr lang="de-DE" sz="2000" dirty="0"/>
              <a:t>und leben kulturellen Austausch. </a:t>
            </a:r>
          </a:p>
          <a:p>
            <a:endParaRPr lang="de-DE" sz="2000" dirty="0"/>
          </a:p>
          <a:p>
            <a:r>
              <a:rPr lang="de-DE" sz="2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Vollzeit-Engagement</a:t>
            </a:r>
            <a:r>
              <a:rPr lang="de-DE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 in einer Einsatzstelle in Bereichen wie z. B. Soziales, Kultur, Umwelt, Politik, Jugend, Bildung, Sport, Frieden </a:t>
            </a:r>
          </a:p>
          <a:p>
            <a:endParaRPr lang="de-DE" sz="2000" dirty="0"/>
          </a:p>
          <a:p>
            <a:r>
              <a:rPr lang="de-DE" sz="2000" dirty="0"/>
              <a:t>Das FIJ ist ein </a:t>
            </a:r>
            <a:r>
              <a:rPr lang="de-DE" sz="2000" b="1" dirty="0"/>
              <a:t>Lern- und Bildungsdienst. </a:t>
            </a:r>
            <a:r>
              <a:rPr lang="de-DE" sz="2000" dirty="0"/>
              <a:t>Freiwillige werden mit den Erfahrungen nicht allein gelassen, sondern von der </a:t>
            </a:r>
            <a:r>
              <a:rPr lang="de-DE" sz="2000" b="1" dirty="0"/>
              <a:t>Trägerorganisation</a:t>
            </a:r>
            <a:r>
              <a:rPr lang="de-DE" sz="2000" dirty="0"/>
              <a:t> unterstützt und begleitet</a:t>
            </a:r>
          </a:p>
          <a:p>
            <a:endParaRPr lang="de-DE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de-DE" sz="2000" b="1" dirty="0"/>
              <a:t>Das Freiwillige Internationale Jahr (FIJ) steht für ein sinnvolles Jahr. Sinnvoll vor Ort und sinnvoll für die Teilnehmer*innen.</a:t>
            </a:r>
          </a:p>
          <a:p>
            <a:endParaRPr lang="de-DE" sz="220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www.freiwilliges-internationales-jahr.de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59074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>Trägerorganisationen &amp; Zertifizierung</a:t>
            </a:r>
          </a:p>
        </p:txBody>
      </p:sp>
      <p:sp>
        <p:nvSpPr>
          <p:cNvPr id="12" name="Inhaltsplatzhalter 11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686800" cy="4531904"/>
          </a:xfrm>
        </p:spPr>
        <p:txBody>
          <a:bodyPr/>
          <a:lstStyle/>
          <a:p>
            <a:r>
              <a:rPr lang="de-DE" sz="2000" dirty="0"/>
              <a:t>FIJ-Entsendeorganisationen sind gemeinnützige, staatlich anerkannte Organisationen; sie bieten internationale Freiwilligendienste im Rahmen der Programme </a:t>
            </a:r>
            <a:r>
              <a:rPr lang="de-DE" sz="2000" b="1" dirty="0"/>
              <a:t>IJFD </a:t>
            </a:r>
            <a:r>
              <a:rPr lang="de-DE" sz="2000" dirty="0"/>
              <a:t>und </a:t>
            </a:r>
            <a:r>
              <a:rPr lang="de-DE" sz="2000" b="1" dirty="0"/>
              <a:t>weltwärts</a:t>
            </a:r>
            <a:r>
              <a:rPr lang="de-DE" sz="2000" dirty="0"/>
              <a:t> an.</a:t>
            </a:r>
          </a:p>
          <a:p>
            <a:endParaRPr lang="de-DE" sz="2000" dirty="0"/>
          </a:p>
          <a:p>
            <a:r>
              <a:rPr lang="de-DE" sz="2000" dirty="0"/>
              <a:t>Sie nehmen die </a:t>
            </a:r>
            <a:r>
              <a:rPr lang="de-DE" sz="2000" b="1" dirty="0"/>
              <a:t>Bewerbung</a:t>
            </a:r>
            <a:r>
              <a:rPr lang="de-DE" sz="2000" dirty="0"/>
              <a:t> entgegen, vermitteln die Einsatzstelle und begleiten den Dienst pädagogisch</a:t>
            </a:r>
          </a:p>
          <a:p>
            <a:endParaRPr lang="de-DE" sz="2000" dirty="0"/>
          </a:p>
          <a:p>
            <a:r>
              <a:rPr lang="de-DE" sz="2000" dirty="0"/>
              <a:t>Organisationen werden durch </a:t>
            </a:r>
            <a:r>
              <a:rPr lang="de-DE" sz="2000" b="1" dirty="0"/>
              <a:t>Qualitätssiegel </a:t>
            </a:r>
            <a:r>
              <a:rPr lang="de-DE" sz="2000" dirty="0"/>
              <a:t>zertifiziert	</a:t>
            </a:r>
          </a:p>
          <a:p>
            <a:pPr lvl="1"/>
            <a:r>
              <a:rPr lang="de-DE" sz="1600" dirty="0"/>
              <a:t>Gütegemeinschaft Internationaler Freiwilligendienst e.V.</a:t>
            </a:r>
          </a:p>
          <a:p>
            <a:pPr marL="0" indent="0">
              <a:buNone/>
            </a:pPr>
            <a:r>
              <a:rPr lang="de-DE" sz="1600" dirty="0"/>
              <a:t> 	</a:t>
            </a:r>
            <a:r>
              <a:rPr lang="de-DE" sz="1600" dirty="0">
                <a:hlinkClick r:id="rId3"/>
              </a:rPr>
              <a:t>www.ral-freiwilligendienst.de</a:t>
            </a:r>
            <a:endParaRPr lang="de-DE" sz="1600" dirty="0"/>
          </a:p>
          <a:p>
            <a:pPr lvl="1"/>
            <a:r>
              <a:rPr lang="de-DE" sz="1600" dirty="0" err="1"/>
              <a:t>Quifd</a:t>
            </a:r>
            <a:r>
              <a:rPr lang="de-DE" sz="1600" dirty="0"/>
              <a:t> - Agentur für Qualität in Freiwilligendiensten</a:t>
            </a:r>
          </a:p>
          <a:p>
            <a:pPr marL="0" indent="0">
              <a:buNone/>
            </a:pPr>
            <a:r>
              <a:rPr lang="de-DE" sz="1600" dirty="0"/>
              <a:t>   	</a:t>
            </a:r>
            <a:r>
              <a:rPr lang="de-DE" sz="1600" dirty="0">
                <a:hlinkClick r:id="rId4"/>
              </a:rPr>
              <a:t>www.quifd.de</a:t>
            </a:r>
            <a:r>
              <a:rPr lang="de-DE" sz="1600" dirty="0"/>
              <a:t>    </a:t>
            </a:r>
          </a:p>
          <a:p>
            <a:endParaRPr lang="de-DE" sz="2400" dirty="0"/>
          </a:p>
          <a:p>
            <a:endParaRPr lang="de-DE" sz="2400" dirty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www.freiwilliges-internationales-jahr.de</a:t>
            </a:r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1473" y="5307682"/>
            <a:ext cx="954690" cy="1020682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8098" y="3931677"/>
            <a:ext cx="1283231" cy="1201924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3113" y="5111422"/>
            <a:ext cx="1413203" cy="141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148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>Voraussetzungen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e-DE" sz="2000" dirty="0"/>
              <a:t>Es sind in der Regel keine Vorkenntnisse notwendig, aber Motivation und Offenheit sind wichtig!</a:t>
            </a:r>
          </a:p>
          <a:p>
            <a:endParaRPr lang="de-DE" sz="2000" dirty="0"/>
          </a:p>
          <a:p>
            <a:r>
              <a:rPr lang="de-DE" sz="2000" dirty="0"/>
              <a:t>Deutsche Staatsbürgerschaft oder ein dauerhaftes Aufenthaltsrecht</a:t>
            </a:r>
          </a:p>
          <a:p>
            <a:endParaRPr lang="de-DE" sz="2000" dirty="0"/>
          </a:p>
          <a:p>
            <a:r>
              <a:rPr lang="de-DE" sz="2000" dirty="0"/>
              <a:t>Zeitpunkt der Bewerbung: 6-12 Monate vor Ausreise, abhängig von der jeweiligen Träger-/Entsendeorganisation</a:t>
            </a:r>
          </a:p>
          <a:p>
            <a:pPr lvl="1"/>
            <a:r>
              <a:rPr lang="de-DE" sz="2000" dirty="0"/>
              <a:t>kurzfristigere Bewerbungen sind ggfs. möglich (z. B. Restplätze, freie Plätze nach Absagen)</a:t>
            </a:r>
          </a:p>
          <a:p>
            <a:pPr lvl="1"/>
            <a:r>
              <a:rPr lang="de-DE" sz="2000" dirty="0"/>
              <a:t>je früher, desto mehr Einsatzstellen sind verfügbar</a:t>
            </a:r>
          </a:p>
          <a:p>
            <a:pPr marL="0" indent="0">
              <a:buNone/>
            </a:pPr>
            <a:endParaRPr lang="de-DE" sz="240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www.freiwilliges-internationales-jahr.de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02565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>Freiwilligendienste im Ausland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www.freiwilliges-internationales-jahr.de</a:t>
            </a:r>
            <a:endParaRPr lang="de-DE" dirty="0"/>
          </a:p>
        </p:txBody>
      </p:sp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530651"/>
              </p:ext>
            </p:extLst>
          </p:nvPr>
        </p:nvGraphicFramePr>
        <p:xfrm>
          <a:off x="0" y="1196754"/>
          <a:ext cx="9144000" cy="5606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456098998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830309332"/>
                    </a:ext>
                  </a:extLst>
                </a:gridCol>
              </a:tblGrid>
              <a:tr h="692617">
                <a:tc>
                  <a:txBody>
                    <a:bodyPr/>
                    <a:lstStyle/>
                    <a:p>
                      <a:pPr algn="ctr"/>
                      <a:r>
                        <a:rPr lang="de-DE" sz="20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IJFD </a:t>
                      </a:r>
                    </a:p>
                    <a:p>
                      <a:pPr algn="ctr"/>
                      <a:r>
                        <a:rPr lang="de-DE" sz="20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(Internationaler Jugendfreiwilligendienst)</a:t>
                      </a:r>
                    </a:p>
                  </a:txBody>
                  <a:tcPr>
                    <a:solidFill>
                      <a:srgbClr val="990000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weltwärts</a:t>
                      </a:r>
                    </a:p>
                  </a:txBody>
                  <a:tcPr>
                    <a:solidFill>
                      <a:srgbClr val="990000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2449"/>
                  </a:ext>
                </a:extLst>
              </a:tr>
              <a:tr h="4090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Alter 16-27 Jahre 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Alter 18-28 Jahre</a:t>
                      </a:r>
                      <a:r>
                        <a:rPr lang="de-DE" sz="1800" baseline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(</a:t>
                      </a:r>
                      <a:r>
                        <a:rPr lang="de-DE" sz="1800" b="0" i="0" kern="1200" baseline="0" dirty="0">
                          <a:solidFill>
                            <a:schemeClr val="dk1"/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z</a:t>
                      </a:r>
                      <a:r>
                        <a:rPr lang="de-DE" sz="1800" b="0" i="0" kern="1200" dirty="0">
                          <a:solidFill>
                            <a:schemeClr val="dk1"/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um Zeitpunkt der Ausreise)</a:t>
                      </a:r>
                      <a:endParaRPr lang="de-DE" sz="18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80628"/>
                  </a:ext>
                </a:extLst>
              </a:tr>
              <a:tr h="3613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6-18 Monate 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6-24 Monate 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757883"/>
                  </a:ext>
                </a:extLst>
              </a:tr>
              <a:tr h="903413">
                <a:tc>
                  <a:txBody>
                    <a:bodyPr/>
                    <a:lstStyle/>
                    <a:p>
                      <a:r>
                        <a:rPr lang="de-DE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Vollendung der Vollzeitschulpflicht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Haupt-, Real-</a:t>
                      </a:r>
                      <a:r>
                        <a:rPr lang="de-DE" baseline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oder Förderschulabschluss und eine abgeschlossene Berufsausbildung;</a:t>
                      </a:r>
                    </a:p>
                    <a:p>
                      <a:r>
                        <a:rPr lang="de-DE" baseline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(Fach)Abitur</a:t>
                      </a:r>
                      <a:endParaRPr lang="de-DE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311156"/>
                  </a:ext>
                </a:extLst>
              </a:tr>
              <a:tr h="9941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Gemeinnützige Projekte im sozialen, ökologischen oder kulturellen Bereich sowie im Sport oder Bildungsbereich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Projekte der Entwicklungszusammenarbeit: Bildung, Landwirtschaft, Umweltschutz, Gesundheit, Menschenrechte, Sport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0380690"/>
                  </a:ext>
                </a:extLst>
              </a:tr>
              <a:tr h="741537">
                <a:tc>
                  <a:txBody>
                    <a:bodyPr/>
                    <a:lstStyle/>
                    <a:p>
                      <a:r>
                        <a:rPr lang="de-DE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Weltweit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b="1" i="0" kern="1200" dirty="0">
                          <a:solidFill>
                            <a:schemeClr val="dk1"/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Länder in Asien, Afrika, Lateinamerika, Ozeanien und Osteuropa</a:t>
                      </a:r>
                      <a:endParaRPr lang="de-DE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949674"/>
                  </a:ext>
                </a:extLst>
              </a:tr>
              <a:tr h="3613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ca. 25 Seminartage bei 12-monatigem</a:t>
                      </a:r>
                      <a:r>
                        <a:rPr lang="de-DE" baseline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Dienst</a:t>
                      </a:r>
                      <a:endParaRPr lang="de-DE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ca. 25 Seminartage bei 12-monatigem</a:t>
                      </a:r>
                      <a:r>
                        <a:rPr lang="de-DE" baseline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Dienst</a:t>
                      </a:r>
                      <a:endParaRPr lang="de-DE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6976063"/>
                  </a:ext>
                </a:extLst>
              </a:tr>
              <a:tr h="8836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Bundesministerium für Familie, Senioren, Frauen und Jugend (BMFSFJ)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Bundesministerium für wirtschaftliche Zusammenarbeit und Entwicklung (BMZ)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3544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2383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>Finanzierung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e-DE" sz="2000" b="1" dirty="0"/>
              <a:t>Finanzielle Unterstützung erhalten die Teilnehmer*innen durch die staatliche Förderung. </a:t>
            </a:r>
          </a:p>
          <a:p>
            <a:endParaRPr lang="de-DE" sz="2000" b="1" dirty="0"/>
          </a:p>
          <a:p>
            <a:r>
              <a:rPr lang="de-DE" sz="2000" dirty="0"/>
              <a:t>Je nach Programm werden Anreisekosten/Flug; Unterkunft; Verpflegung; Versicherungen (Auslandskranken-, Haftpflicht- und Unfallversicherung) übernommen und ein monatliches Taschengeld ausgezahlt.</a:t>
            </a:r>
          </a:p>
          <a:p>
            <a:endParaRPr lang="de-DE" sz="2000" dirty="0"/>
          </a:p>
          <a:p>
            <a:r>
              <a:rPr lang="de-DE" sz="2000" dirty="0"/>
              <a:t>Bei </a:t>
            </a:r>
            <a:r>
              <a:rPr lang="de-DE" sz="2000" b="1" dirty="0"/>
              <a:t>anerkannten Freiwilligendiensten </a:t>
            </a:r>
            <a:r>
              <a:rPr lang="de-DE" sz="2000" dirty="0"/>
              <a:t>bleiben Kindergeldanspruch &amp; Anspruch auf (Halb-)Waisenrente weiterhin bestehen.</a:t>
            </a:r>
          </a:p>
          <a:p>
            <a:endParaRPr lang="de-DE" sz="2000" dirty="0"/>
          </a:p>
          <a:p>
            <a:r>
              <a:rPr lang="de-DE" sz="2000" dirty="0"/>
              <a:t>Einen Teil der Kosten tragen die deutschen Entsendeorganisationen. Freiwillige beteiligen sich an den Kosten z. B. durch Spendenakquise (Spender- bzw. Förderkreis).</a:t>
            </a:r>
          </a:p>
          <a:p>
            <a:pPr marL="0" indent="0">
              <a:buNone/>
            </a:pPr>
            <a:endParaRPr lang="de-DE" sz="200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www.freiwilliges-internationales-jahr.de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36541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>Inklusiver Freiwilligendienst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28800"/>
            <a:ext cx="8147248" cy="4497363"/>
          </a:xfrm>
        </p:spPr>
        <p:txBody>
          <a:bodyPr/>
          <a:lstStyle/>
          <a:p>
            <a:r>
              <a:rPr lang="de-DE" sz="2000" b="1" dirty="0"/>
              <a:t>Inklusiver Freiwilligendienst</a:t>
            </a:r>
            <a:r>
              <a:rPr lang="de-DE" sz="2000" dirty="0"/>
              <a:t>: Teilnahme für Menschen mit Beeinträchtigung/Behinderung z. B. bei </a:t>
            </a:r>
            <a:r>
              <a:rPr lang="de-DE" sz="2000" dirty="0" err="1"/>
              <a:t>weltwärts</a:t>
            </a:r>
            <a:r>
              <a:rPr lang="de-DE" sz="2000" dirty="0"/>
              <a:t> bis </a:t>
            </a:r>
            <a:r>
              <a:rPr lang="de-DE" sz="2000" b="1" dirty="0"/>
              <a:t>35 Jahre </a:t>
            </a:r>
            <a:r>
              <a:rPr lang="de-DE" sz="2000" dirty="0"/>
              <a:t>möglich (Mehrkosten werden übernommen) bzw. bei IJFD (Übernahme von 100€/Monat für Mehrkosten)</a:t>
            </a:r>
          </a:p>
          <a:p>
            <a:endParaRPr lang="de-DE" sz="2000" dirty="0"/>
          </a:p>
          <a:p>
            <a:r>
              <a:rPr lang="de-DE" sz="2000" dirty="0" err="1"/>
              <a:t>Bezev</a:t>
            </a:r>
            <a:r>
              <a:rPr lang="de-DE" sz="2000" dirty="0"/>
              <a:t> (Behinderung und Entwicklungszusammenarbeit e.V.) berät zu Inklusion von Menschen mit Beeinträchtigung/Behinderung</a:t>
            </a:r>
          </a:p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www.freiwilliges-internationales-jahr.de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4293096"/>
            <a:ext cx="1528682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207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9144000" cy="532787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>Recherche-Startpunkt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79513" y="1916832"/>
            <a:ext cx="9000999" cy="3312368"/>
          </a:xfrm>
        </p:spPr>
        <p:txBody>
          <a:bodyPr/>
          <a:lstStyle/>
          <a:p>
            <a:pPr marL="0" indent="0">
              <a:buNone/>
            </a:pPr>
            <a:r>
              <a:rPr lang="de-DE" sz="2400" dirty="0">
                <a:solidFill>
                  <a:schemeClr val="bg1"/>
                </a:solidFill>
              </a:rPr>
              <a:t>Wir verschaffen jungen Menschen den </a:t>
            </a:r>
          </a:p>
          <a:p>
            <a:pPr marL="0" indent="0">
              <a:buNone/>
            </a:pPr>
            <a:r>
              <a:rPr lang="de-DE" sz="2400" dirty="0">
                <a:solidFill>
                  <a:schemeClr val="bg1"/>
                </a:solidFill>
              </a:rPr>
              <a:t>Überblick und bieten einen </a:t>
            </a:r>
          </a:p>
          <a:p>
            <a:pPr marL="0" indent="0">
              <a:buNone/>
            </a:pPr>
            <a:r>
              <a:rPr lang="de-DE" sz="2400" dirty="0">
                <a:solidFill>
                  <a:schemeClr val="bg1"/>
                </a:solidFill>
              </a:rPr>
              <a:t>Recherche-Startpunkt für </a:t>
            </a:r>
          </a:p>
          <a:p>
            <a:pPr marL="0" indent="0">
              <a:buNone/>
            </a:pPr>
            <a:r>
              <a:rPr lang="de-DE" sz="2400" dirty="0">
                <a:solidFill>
                  <a:schemeClr val="bg1"/>
                </a:solidFill>
              </a:rPr>
              <a:t>qualitativen Freiwilligendienst im Ausland.</a:t>
            </a:r>
          </a:p>
          <a:p>
            <a:pPr marL="0" indent="0">
              <a:buNone/>
            </a:pPr>
            <a:endParaRPr lang="de-DE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2400" dirty="0">
                <a:solidFill>
                  <a:schemeClr val="bg1"/>
                </a:solidFill>
              </a:rPr>
              <a:t>Schüler*innen/Studierende finden den Zugang zur Vielfalt der FIJ-Einsatzstellen und Entsendeorganisationen auf:</a:t>
            </a:r>
          </a:p>
          <a:p>
            <a:pPr marL="0" indent="0">
              <a:buNone/>
            </a:pPr>
            <a:r>
              <a:rPr lang="de-DE" sz="2400" dirty="0" smtClean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www.freiwilliges-internationales-jahr.de</a:t>
            </a:r>
            <a:endParaRPr lang="de-DE" sz="2400" dirty="0">
              <a:solidFill>
                <a:schemeClr val="bg1"/>
              </a:solidFill>
            </a:endParaRPr>
          </a:p>
          <a:p>
            <a:endParaRPr lang="de-DE" sz="2400" dirty="0">
              <a:solidFill>
                <a:schemeClr val="bg1"/>
              </a:solidFill>
            </a:endParaRPr>
          </a:p>
          <a:p>
            <a:endParaRPr lang="de-DE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11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sz="11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1100" dirty="0">
                <a:solidFill>
                  <a:schemeClr val="bg1"/>
                </a:solidFill>
              </a:rPr>
              <a:t>Foto von Felix Mittermeier: https://www.pexels.com/de-de/foto/schattenbild-des-mannes-unter-blauem-himmel-wahrend-der-nacht-957917/</a:t>
            </a:r>
          </a:p>
          <a:p>
            <a:pPr marL="0" indent="0">
              <a:buNone/>
            </a:pP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www.freiwilliges-internationales-jahr.de</a:t>
            </a:r>
          </a:p>
        </p:txBody>
      </p:sp>
      <p:pic>
        <p:nvPicPr>
          <p:cNvPr id="6" name="Inhaltsplatzhalter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5940152" y="1628800"/>
            <a:ext cx="3076372" cy="167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827584" y="6237312"/>
            <a:ext cx="8316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u="none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Foto von Felix Mittermeier von </a:t>
            </a:r>
            <a:r>
              <a:rPr lang="de-DE" sz="1000" u="none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Pexels</a:t>
            </a:r>
            <a:r>
              <a:rPr lang="de-DE" sz="1000" u="none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: https://www.pexels.com/de-de/foto/schattenbild-des-mannes-unter-blauem-himmel-wahrend-der-nacht-957917/</a:t>
            </a:r>
          </a:p>
          <a:p>
            <a:endParaRPr lang="de-DE" sz="1000" u="none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172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>Einblicke in das FIJ: </a:t>
            </a:r>
            <a:r>
              <a:rPr lang="de-DE" sz="3200" dirty="0" err="1"/>
              <a:t>Social</a:t>
            </a:r>
            <a:r>
              <a:rPr lang="de-DE" sz="3200" dirty="0"/>
              <a:t> Media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www.freiwilliges-internationales-jahr.de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251520" y="1514877"/>
            <a:ext cx="37688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Segoe UI Light" panose="020B0502040204020203" pitchFamily="34" charset="0"/>
                <a:cs typeface="Segoe UI Light" panose="020B0502040204020203" pitchFamily="34" charset="0"/>
                <a:hlinkClick r:id="rId3"/>
              </a:rPr>
              <a:t>www.youtube.com/meinfij</a:t>
            </a:r>
            <a:endParaRPr lang="de-DE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de-DE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de-DE" dirty="0">
                <a:latin typeface="Segoe UI Light" panose="020B0502040204020203" pitchFamily="34" charset="0"/>
                <a:cs typeface="Segoe UI Light" panose="020B0502040204020203" pitchFamily="34" charset="0"/>
                <a:hlinkClick r:id="rId4"/>
              </a:rPr>
              <a:t>www.instagram.com/meinfij</a:t>
            </a:r>
            <a:endParaRPr lang="de-DE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3" y="2894451"/>
            <a:ext cx="6347272" cy="3604394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0341" y="1340768"/>
            <a:ext cx="5012888" cy="259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367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>Weitere Fragen beantworten wir gerne.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sz="2400" dirty="0">
                <a:hlinkClick r:id="rId3"/>
              </a:rPr>
              <a:t>meinfij@freiwilliges-internationales-jahr.de</a:t>
            </a:r>
            <a:endParaRPr lang="de-DE" sz="2400" dirty="0"/>
          </a:p>
          <a:p>
            <a:pPr marL="0" indent="0" algn="ctr">
              <a:buNone/>
            </a:pPr>
            <a:r>
              <a:rPr lang="de-DE" sz="2400" dirty="0">
                <a:hlinkClick r:id="rId4"/>
              </a:rPr>
              <a:t>www.freiwilliges-internationales-jahr.de</a:t>
            </a:r>
            <a:endParaRPr lang="de-DE" sz="2400" dirty="0"/>
          </a:p>
          <a:p>
            <a:pPr marL="0" indent="0" algn="ctr">
              <a:buNone/>
            </a:pPr>
            <a:endParaRPr lang="de-DE" sz="240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www.freiwilliges-internationales-jahr.de</a:t>
            </a:r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3863181"/>
            <a:ext cx="3312368" cy="1458978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825264"/>
            <a:ext cx="1495634" cy="146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999493"/>
      </p:ext>
    </p:extLst>
  </p:cSld>
  <p:clrMapOvr>
    <a:masterClrMapping/>
  </p:clrMapOvr>
</p:sld>
</file>

<file path=ppt/theme/theme1.xml><?xml version="1.0" encoding="utf-8"?>
<a:theme xmlns:a="http://schemas.openxmlformats.org/drawingml/2006/main" name="AKLHÜ">
  <a:themeElements>
    <a:clrScheme name="Benutzerdefiniert 1">
      <a:dk1>
        <a:srgbClr val="000000"/>
      </a:dk1>
      <a:lt1>
        <a:srgbClr val="FFFFFF"/>
      </a:lt1>
      <a:dk2>
        <a:srgbClr val="1F497D"/>
      </a:dk2>
      <a:lt2>
        <a:srgbClr val="E3E3DA"/>
      </a:lt2>
      <a:accent1>
        <a:srgbClr val="FDE104"/>
      </a:accent1>
      <a:accent2>
        <a:srgbClr val="1F9B36"/>
      </a:accent2>
      <a:accent3>
        <a:srgbClr val="F29102"/>
      </a:accent3>
      <a:accent4>
        <a:srgbClr val="208CA3"/>
      </a:accent4>
      <a:accent5>
        <a:srgbClr val="E54151"/>
      </a:accent5>
      <a:accent6>
        <a:srgbClr val="79CE9F"/>
      </a:accent6>
      <a:hlink>
        <a:srgbClr val="AE2C22"/>
      </a:hlink>
      <a:folHlink>
        <a:srgbClr val="A62EA6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4EB4E90A-B765-4A86-B78D-4F4B1022A064}" vid="{143053E5-A488-4582-9987-2E5F9F26CEC8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C598926-0092-4F52-B1D0-CCC012DD2111}">
  <we:reference id="wa104038830" version="1.0.0.3" store="de-DE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Vorlage_PowerPoint</Template>
  <TotalTime>0</TotalTime>
  <Words>713</Words>
  <Application>Microsoft Office PowerPoint</Application>
  <PresentationFormat>Bildschirmpräsentation (4:3)</PresentationFormat>
  <Paragraphs>120</Paragraphs>
  <Slides>13</Slides>
  <Notes>13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13</vt:i4>
      </vt:variant>
    </vt:vector>
  </HeadingPairs>
  <TitlesOfParts>
    <vt:vector size="25" baseType="lpstr">
      <vt:lpstr>Arial</vt:lpstr>
      <vt:lpstr>Calibri</vt:lpstr>
      <vt:lpstr>Calibri Light</vt:lpstr>
      <vt:lpstr>Courier New</vt:lpstr>
      <vt:lpstr>Lato</vt:lpstr>
      <vt:lpstr>Lato Normal</vt:lpstr>
      <vt:lpstr>Segoe UI Light</vt:lpstr>
      <vt:lpstr>Segoe UI Semilight</vt:lpstr>
      <vt:lpstr>Times New Roman</vt:lpstr>
      <vt:lpstr>Wingdings</vt:lpstr>
      <vt:lpstr>AKLHÜ</vt:lpstr>
      <vt:lpstr>Benutzerdefiniertes Design</vt:lpstr>
      <vt:lpstr>PowerPoint-Präsentation</vt:lpstr>
      <vt:lpstr>Vorstellung der Initiative</vt:lpstr>
      <vt:lpstr>Wir sind FIJ –  ein Netzwerk aus über 100 Trägerorganisationen</vt:lpstr>
      <vt:lpstr>Das Freiwillige Internationale Jahr (FIJ)</vt:lpstr>
      <vt:lpstr>Freiwilliges Internationales Jahr (FIJ) – Was ist das?</vt:lpstr>
      <vt:lpstr>Trägerorganisationen &amp; Zertifizierung</vt:lpstr>
      <vt:lpstr>Voraussetzungen</vt:lpstr>
      <vt:lpstr>Freiwilligendienste im Ausland</vt:lpstr>
      <vt:lpstr>Finanzierung</vt:lpstr>
      <vt:lpstr>Inklusiver Freiwilligendienst</vt:lpstr>
      <vt:lpstr>Recherche-Startpunkt</vt:lpstr>
      <vt:lpstr>Einblicke in das FIJ: Social Media</vt:lpstr>
      <vt:lpstr>Weitere Fragen beantworten wir gerne.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FIJ</dc:creator>
  <cp:keywords/>
  <dc:description/>
  <cp:lastModifiedBy>Marco Bloch</cp:lastModifiedBy>
  <cp:revision>328</cp:revision>
  <cp:lastPrinted>2018-01-24T12:37:56Z</cp:lastPrinted>
  <dcterms:created xsi:type="dcterms:W3CDTF">2021-03-15T20:49:39Z</dcterms:created>
  <dcterms:modified xsi:type="dcterms:W3CDTF">2022-09-13T14:53:43Z</dcterms:modified>
  <cp:category/>
</cp:coreProperties>
</file>